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4" r:id="rId3"/>
    <p:sldId id="275" r:id="rId4"/>
    <p:sldId id="282" r:id="rId5"/>
    <p:sldId id="283" r:id="rId6"/>
    <p:sldId id="286" r:id="rId7"/>
    <p:sldId id="289" r:id="rId8"/>
    <p:sldId id="276" r:id="rId9"/>
    <p:sldId id="290" r:id="rId10"/>
    <p:sldId id="277" r:id="rId11"/>
    <p:sldId id="278" r:id="rId12"/>
    <p:sldId id="287" r:id="rId13"/>
    <p:sldId id="285" r:id="rId14"/>
    <p:sldId id="28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rnard James Pope" initials="BJP" lastIdx="1" clrIdx="0">
    <p:extLst/>
  </p:cmAuthor>
  <p:cmAuthor id="2" name="Bernard James Pope" initials="BJP [2]" lastIdx="1" clrIdx="1">
    <p:extLst/>
  </p:cmAuthor>
  <p:cmAuthor id="3" name="Bernard James Pope" initials="BJ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D8E9"/>
    <a:srgbClr val="EAEEF4"/>
    <a:srgbClr val="E82C2E"/>
    <a:srgbClr val="F790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4"/>
    <p:restoredTop sz="92582"/>
  </p:normalViewPr>
  <p:slideViewPr>
    <p:cSldViewPr snapToGrid="0" snapToObjects="1">
      <p:cViewPr>
        <p:scale>
          <a:sx n="126" d="100"/>
          <a:sy n="126" d="100"/>
        </p:scale>
        <p:origin x="1240" y="-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 dirty="0" smtClean="0"/>
              <a:t>MMR </a:t>
            </a:r>
            <a:r>
              <a:rPr lang="en-AU" dirty="0"/>
              <a:t>deficient CRC &lt;50 </a:t>
            </a:r>
            <a:r>
              <a:rPr lang="en-AU" dirty="0" smtClean="0"/>
              <a:t>years</a:t>
            </a:r>
            <a:endParaRPr lang="en-AU" dirty="0"/>
          </a:p>
        </c:rich>
      </c:tx>
      <c:layout>
        <c:manualLayout>
          <c:xMode val="edge"/>
          <c:yMode val="edge"/>
          <c:x val="0.165626810142852"/>
          <c:y val="0.024741423295707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C0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FFC000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195840379039829"/>
                  <c:y val="0.0026649879015053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2455955268842"/>
                      <c:h val="0.218088324832658"/>
                    </c:manualLayout>
                  </c15:layout>
                </c:ext>
              </c:extLst>
            </c:dLbl>
            <c:dLbl>
              <c:idx val="1"/>
              <c:layout>
                <c:manualLayout>
                  <c:x val="-0.0332730441922582"/>
                  <c:y val="0.0376389618617144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6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104BA3A-6BA6-C74D-A3F3-D9D130632E93}" type="CATEGORYNAME">
                      <a:rPr lang="en-US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rPr>
                      <a:pPr>
                        <a:defRPr/>
                      </a:pPr>
                      <a:t>[CATEGORY NAME]</a:t>
                    </a:fld>
                    <a:r>
                      <a:rPr lang="en-US" dirty="0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rPr>
                      <a:t> 4%</a:t>
                    </a:r>
                    <a:r>
                      <a:rPr lang="en-US" baseline="0" dirty="0" smtClean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rPr>
                      <a:t>
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6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87477053512505"/>
                      <c:h val="0.0817013237533976"/>
                    </c:manualLayout>
                  </c15:layout>
                  <c15:dlblFieldTable/>
                  <c15:showDataLabelsRange val="0"/>
                </c:ext>
              </c:extLst>
            </c:dLbl>
            <c:dLbl>
              <c:idx val="2"/>
              <c:layout>
                <c:manualLayout>
                  <c:x val="-0.0126689217273448"/>
                  <c:y val="-0.0872352588043164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1600" b="0" i="0" u="none" strike="noStrike" kern="120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 smtClean="0"/>
                      <a:t>Double</a:t>
                    </a:r>
                  </a:p>
                  <a:p>
                    <a:pPr>
                      <a:defRPr>
                        <a:solidFill>
                          <a:schemeClr val="tx1"/>
                        </a:solidFill>
                      </a:defRPr>
                    </a:pPr>
                    <a:r>
                      <a:rPr lang="en-US" dirty="0" smtClean="0"/>
                      <a:t>somatic</a:t>
                    </a:r>
                  </a:p>
                  <a:p>
                    <a:pPr>
                      <a:defRPr>
                        <a:solidFill>
                          <a:schemeClr val="tx1"/>
                        </a:solidFill>
                      </a:defRPr>
                    </a:pPr>
                    <a:r>
                      <a:rPr lang="en-US" dirty="0" smtClean="0"/>
                      <a:t>13%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3433399711242"/>
                      <c:h val="0.238855785043237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-0.00103701165075276"/>
                  <c:y val="0.0315685975118216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1600" b="0" i="0" u="none" strike="noStrike" kern="120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dirty="0" smtClean="0">
                        <a:solidFill>
                          <a:schemeClr val="tx1"/>
                        </a:solidFill>
                      </a:rPr>
                      <a:t>Unknown</a:t>
                    </a:r>
                  </a:p>
                  <a:p>
                    <a:pPr>
                      <a:defRPr>
                        <a:solidFill>
                          <a:schemeClr val="tx1"/>
                        </a:solidFill>
                      </a:defRPr>
                    </a:pPr>
                    <a:r>
                      <a:rPr lang="en-US" baseline="0" dirty="0" smtClean="0">
                        <a:solidFill>
                          <a:schemeClr val="tx1"/>
                        </a:solidFill>
                      </a:rPr>
                      <a:t>26%</a:t>
                    </a:r>
                    <a:endParaRPr lang="en-US" baseline="0" dirty="0">
                      <a:solidFill>
                        <a:schemeClr val="tx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Lynch syndrome</c:v>
                </c:pt>
                <c:pt idx="1">
                  <c:v>MLH1 methylation</c:v>
                </c:pt>
                <c:pt idx="2">
                  <c:v>Double somatic</c:v>
                </c:pt>
                <c:pt idx="3">
                  <c:v>Unknown</c:v>
                </c:pt>
              </c:strCache>
            </c:strRef>
          </c:cat>
          <c:val>
            <c:numRef>
              <c:f>Sheet1!$B$2:$B$5</c:f>
              <c:numCache>
                <c:formatCode>0.0%</c:formatCode>
                <c:ptCount val="4"/>
                <c:pt idx="0">
                  <c:v>0.56578947368421</c:v>
                </c:pt>
                <c:pt idx="1">
                  <c:v>0.0394736842105263</c:v>
                </c:pt>
                <c:pt idx="2">
                  <c:v>0.131578947368421</c:v>
                </c:pt>
                <c:pt idx="3">
                  <c:v>0.263157894736842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 dirty="0"/>
              <a:t>MMR deficient CRC ≥50 </a:t>
            </a:r>
            <a:r>
              <a:rPr lang="en-AU" dirty="0" smtClean="0"/>
              <a:t>years</a:t>
            </a:r>
            <a:endParaRPr lang="en-AU" dirty="0"/>
          </a:p>
        </c:rich>
      </c:tx>
      <c:layout>
        <c:manualLayout>
          <c:xMode val="edge"/>
          <c:yMode val="edge"/>
          <c:x val="0.255508896327701"/>
          <c:y val="0.0071019945721184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C0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rgbClr val="FFC000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0256934634061269"/>
                  <c:y val="0.0195337162455291"/>
                </c:manualLayout>
              </c:layout>
              <c:tx>
                <c:rich>
                  <a:bodyPr rot="0" spcFirstLastPara="1" vertOverflow="ellipsis" vert="horz" wrap="square" anchor="ctr" anchorCtr="0"/>
                  <a:lstStyle/>
                  <a:p>
                    <a:pPr algn="l">
                      <a:defRPr sz="1600" b="0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4133BB7-F54F-F841-B6AE-5EF172084892}" type="CATEGORYNAME">
                      <a:rPr lang="en-US" smtClean="0">
                        <a:solidFill>
                          <a:schemeClr val="tx1"/>
                        </a:solidFill>
                      </a:rPr>
                      <a:pPr algn="l">
                        <a:defRPr>
                          <a:solidFill>
                            <a:schemeClr val="bg1"/>
                          </a:solidFill>
                        </a:defRPr>
                      </a:pPr>
                      <a:t>[CATEGORY NAME]</a:t>
                    </a:fld>
                    <a:r>
                      <a:rPr lang="en-US" baseline="0" dirty="0" smtClean="0">
                        <a:solidFill>
                          <a:schemeClr val="tx1"/>
                        </a:solidFill>
                      </a:rPr>
                      <a:t> 10%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0"/>
                <a:lstStyle/>
                <a:p>
                  <a:pPr algn="l">
                    <a:defRPr sz="16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38756925131627"/>
                      <c:h val="0.116418037110439"/>
                    </c:manualLayout>
                  </c15:layout>
                  <c15:dlblFieldTable/>
                  <c15:showDataLabelsRange val="0"/>
                </c:ext>
              </c:extLst>
            </c:dLbl>
            <c:dLbl>
              <c:idx val="1"/>
              <c:layout>
                <c:manualLayout>
                  <c:x val="-0.131170815955033"/>
                  <c:y val="-0.17415435813023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289693809220193"/>
                  <c:y val="0.049997939365651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0067012654633"/>
                      <c:h val="0.19497795365109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434801564957707"/>
                  <c:y val="0.061059887886859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6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0142055797547"/>
                      <c:h val="0.133972203140017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Sheet1!$A$10:$A$13</c:f>
              <c:strCache>
                <c:ptCount val="4"/>
                <c:pt idx="0">
                  <c:v>Lynch syndrome</c:v>
                </c:pt>
                <c:pt idx="1">
                  <c:v>MLH1 methylation</c:v>
                </c:pt>
                <c:pt idx="2">
                  <c:v>Double somatic</c:v>
                </c:pt>
                <c:pt idx="3">
                  <c:v>Unknown</c:v>
                </c:pt>
              </c:strCache>
            </c:strRef>
          </c:cat>
          <c:val>
            <c:numRef>
              <c:f>Sheet1!$B$10:$B$13</c:f>
              <c:numCache>
                <c:formatCode>0.0%</c:formatCode>
                <c:ptCount val="4"/>
                <c:pt idx="0">
                  <c:v>0.0944881889763779</c:v>
                </c:pt>
                <c:pt idx="1">
                  <c:v>0.692913385826772</c:v>
                </c:pt>
                <c:pt idx="2">
                  <c:v>0.062992125984252</c:v>
                </c:pt>
                <c:pt idx="3">
                  <c:v>0.149606299212598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0779794553681735"/>
                  <c:y val="-0.00631340474963994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0734002649479692"/>
                  <c:y val="-3.7845736572648E-5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1901466888945"/>
                  <c:y val="0.081667420077163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772896981627296"/>
                  <c:y val="-0.186749416739574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Sheet1!$D$1:$G$1</c:f>
              <c:strCache>
                <c:ptCount val="4"/>
                <c:pt idx="0">
                  <c:v>4 tools</c:v>
                </c:pt>
                <c:pt idx="1">
                  <c:v>3 tools</c:v>
                </c:pt>
                <c:pt idx="2">
                  <c:v>2 tools</c:v>
                </c:pt>
                <c:pt idx="3">
                  <c:v>1 tool</c:v>
                </c:pt>
              </c:strCache>
            </c:strRef>
          </c:cat>
          <c:val>
            <c:numRef>
              <c:f>Sheet1!$D$2:$G$2</c:f>
              <c:numCache>
                <c:formatCode>General</c:formatCode>
                <c:ptCount val="4"/>
                <c:pt idx="0">
                  <c:v>4.0</c:v>
                </c:pt>
                <c:pt idx="1">
                  <c:v>5.0</c:v>
                </c:pt>
                <c:pt idx="2">
                  <c:v>18.0</c:v>
                </c:pt>
                <c:pt idx="3">
                  <c:v>107.0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59394-FD54-284A-9A6D-975F9F9EB201}" type="datetimeFigureOut">
              <a:rPr lang="en-US" smtClean="0"/>
              <a:t>7/6/17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906994-87CC-A34A-8918-180C8F7FA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About</a:t>
            </a:r>
            <a:r>
              <a:rPr lang="en-US" baseline="0" dirty="0" smtClean="0"/>
              <a:t> a quarter of patients with mismatch repair deficient </a:t>
            </a:r>
            <a:r>
              <a:rPr lang="en-US" baseline="0" dirty="0" err="1" smtClean="0"/>
              <a:t>tumours</a:t>
            </a:r>
            <a:r>
              <a:rPr lang="en-US" baseline="0" dirty="0" smtClean="0"/>
              <a:t> under 50 years of age have no known cause. In patients 50 and over this is 15%.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06994-87CC-A34A-8918-180C8F7FAA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76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Patients</a:t>
            </a:r>
            <a:r>
              <a:rPr lang="en-US" baseline="0" dirty="0" smtClean="0"/>
              <a:t> were selected for a phenotype suggestive of Lynch syndrome.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06994-87CC-A34A-8918-180C8F7FAA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42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SV tools have a relatively</a:t>
            </a:r>
            <a:r>
              <a:rPr lang="en-US" baseline="0" dirty="0" smtClean="0"/>
              <a:t> high false positive rate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06994-87CC-A34A-8918-180C8F7FAA2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126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POLE variant</a:t>
            </a:r>
            <a:r>
              <a:rPr lang="en-US" baseline="0" dirty="0" smtClean="0"/>
              <a:t> was the most predicted damaging from all the identified missense variants.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06994-87CC-A34A-8918-180C8F7FAA2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325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Signature pattern of discordant read pairs</a:t>
            </a:r>
            <a:r>
              <a:rPr lang="en-US" baseline="0" dirty="0" smtClean="0"/>
              <a:t> at each breakpoint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06994-87CC-A34A-8918-180C8F7FAA2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080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 the family we identified an additional 6 carriers</a:t>
            </a:r>
            <a:r>
              <a:rPr lang="en-US" baseline="0" dirty="0" smtClean="0"/>
              <a:t>, 2 of which had early onset cancers, and one with polyps.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06994-87CC-A34A-8918-180C8F7FAA2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26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this family we identified an additional an additional 4 carriers, one with CRC and one with polyps.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06994-87CC-A34A-8918-180C8F7FAA2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7278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MLPA =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Multiplex Ligation-dependent Probe Amplification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06994-87CC-A34A-8918-180C8F7FAA2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853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483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34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16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29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49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5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689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369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12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391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437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63B43-D137-7E4B-8510-E5C02ADB44A7}" type="datetimeFigureOut">
              <a:rPr lang="en-US" smtClean="0"/>
              <a:t>7/6/17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17A84-A550-1849-9C18-B0B3197150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92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www.lynchsyndrome.org.au)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027328" y="2722437"/>
            <a:ext cx="74800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Whole genome sequencing as a diagnostic tool for Lynch </a:t>
            </a:r>
            <a:r>
              <a:rPr lang="en-US" sz="3600" dirty="0" smtClean="0">
                <a:solidFill>
                  <a:schemeClr val="accent5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syndrome</a:t>
            </a:r>
          </a:p>
        </p:txBody>
      </p:sp>
      <p:sp>
        <p:nvSpPr>
          <p:cNvPr id="16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845" y="454444"/>
            <a:ext cx="1301511" cy="132576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27328" y="4686579"/>
            <a:ext cx="587131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Bernard Pope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Lead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Bioinformatician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(Cancer Genomics, Clinical Genomics)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Melbourne Bioinformatics</a:t>
            </a:r>
          </a:p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University of Melbourne, Australia</a:t>
            </a:r>
          </a:p>
          <a:p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bjpope@unimelb.edu.au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975" y="408277"/>
            <a:ext cx="2361226" cy="137193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27912" y="4006460"/>
            <a:ext cx="293507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InSiGHT</a:t>
            </a:r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2017, Florence, Italy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289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9.5  Mb inversion exons 1-7 of 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MSH2</a:t>
            </a:r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440" y="1319984"/>
            <a:ext cx="7376160" cy="491744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2808742">
            <a:off x="2560320" y="3484064"/>
            <a:ext cx="609600" cy="406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 rot="13529665">
            <a:off x="3686922" y="5828438"/>
            <a:ext cx="609600" cy="406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9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POLE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p.Arg680Cys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2800" y="5537200"/>
            <a:ext cx="7284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Hypothesis: germline </a:t>
            </a:r>
            <a:r>
              <a:rPr lang="en-US" dirty="0"/>
              <a:t>POLE mutations can result in two somatic mutations in one of the DNA MMR genes causing loss of protein </a:t>
            </a:r>
            <a:r>
              <a:rPr lang="en-US" dirty="0" smtClean="0"/>
              <a:t>expression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err="1" smtClean="0"/>
              <a:t>Elsayed</a:t>
            </a:r>
            <a:r>
              <a:rPr lang="en-US" dirty="0" smtClean="0"/>
              <a:t> </a:t>
            </a:r>
            <a:r>
              <a:rPr lang="en-US" i="1" dirty="0" smtClean="0"/>
              <a:t>et al</a:t>
            </a:r>
            <a:r>
              <a:rPr lang="en-US" dirty="0" smtClean="0"/>
              <a:t>, </a:t>
            </a:r>
            <a:r>
              <a:rPr lang="en-US" dirty="0" err="1" smtClean="0"/>
              <a:t>Eur</a:t>
            </a:r>
            <a:r>
              <a:rPr lang="en-US" dirty="0" smtClean="0"/>
              <a:t> J Hum Genet, 2015).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720" y="1417638"/>
            <a:ext cx="5750560" cy="3833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990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POLE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p.Arg680Cys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" y="1417638"/>
            <a:ext cx="7376160" cy="491744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 rot="2447726">
            <a:off x="1432560" y="4662624"/>
            <a:ext cx="609600" cy="4064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39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Conclusions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WGS can </a:t>
            </a:r>
            <a:r>
              <a:rPr lang="en-US" dirty="0" smtClean="0"/>
              <a:t>identify </a:t>
            </a:r>
            <a:r>
              <a:rPr lang="en-US" dirty="0"/>
              <a:t>novel germline causes of </a:t>
            </a:r>
            <a:r>
              <a:rPr lang="en-US" dirty="0" err="1"/>
              <a:t>tumour</a:t>
            </a:r>
            <a:r>
              <a:rPr lang="en-US" dirty="0"/>
              <a:t> </a:t>
            </a:r>
            <a:r>
              <a:rPr lang="en-US" dirty="0" smtClean="0"/>
              <a:t>MMR-deficiency.</a:t>
            </a:r>
          </a:p>
          <a:p>
            <a:r>
              <a:rPr lang="en-US" dirty="0" smtClean="0"/>
              <a:t>As cost continues to fall, may replace existing biochemical diagnostic assays.</a:t>
            </a:r>
            <a:endParaRPr lang="en-US" dirty="0"/>
          </a:p>
          <a:p>
            <a:r>
              <a:rPr lang="en-US" dirty="0" smtClean="0"/>
              <a:t>Can detect complex </a:t>
            </a:r>
            <a:r>
              <a:rPr lang="en-US" dirty="0"/>
              <a:t>structural variants</a:t>
            </a:r>
          </a:p>
          <a:p>
            <a:pPr lvl="1"/>
            <a:r>
              <a:rPr lang="en-US" dirty="0"/>
              <a:t>Use of multiple tools and concordance </a:t>
            </a:r>
            <a:r>
              <a:rPr lang="en-US" dirty="0" smtClean="0"/>
              <a:t>reduces false positive rate.</a:t>
            </a:r>
            <a:endParaRPr lang="en-US" dirty="0"/>
          </a:p>
          <a:p>
            <a:r>
              <a:rPr lang="en-US" dirty="0" smtClean="0"/>
              <a:t>Can detect likely </a:t>
            </a:r>
            <a:r>
              <a:rPr lang="en-US" dirty="0"/>
              <a:t>pathogenic mutations outside the current gene screening </a:t>
            </a:r>
            <a:r>
              <a:rPr lang="en-US" dirty="0" smtClean="0"/>
              <a:t>paradigm.</a:t>
            </a:r>
            <a:endParaRPr lang="en-US" dirty="0"/>
          </a:p>
          <a:p>
            <a:r>
              <a:rPr lang="en-US" dirty="0"/>
              <a:t>Variant interpretation in non-coding regions and novel genes remains challenging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2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Acknowledgements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200" dirty="0"/>
              <a:t>Colorectal Oncology Group, </a:t>
            </a:r>
            <a:r>
              <a:rPr lang="en-US" sz="1200" dirty="0" err="1"/>
              <a:t>UoM</a:t>
            </a:r>
            <a:endParaRPr lang="en-US" sz="1200" dirty="0"/>
          </a:p>
          <a:p>
            <a:r>
              <a:rPr lang="en-US" sz="1200" dirty="0" err="1"/>
              <a:t>Dr</a:t>
            </a:r>
            <a:r>
              <a:rPr lang="en-US" sz="1200" dirty="0"/>
              <a:t> Dan Buchanan</a:t>
            </a:r>
          </a:p>
          <a:p>
            <a:r>
              <a:rPr lang="en-US" sz="1200" dirty="0" err="1"/>
              <a:t>Dr</a:t>
            </a:r>
            <a:r>
              <a:rPr lang="en-US" sz="1200" dirty="0"/>
              <a:t> Mark </a:t>
            </a:r>
            <a:r>
              <a:rPr lang="en-US" sz="1200" dirty="0" err="1"/>
              <a:t>Clendenning</a:t>
            </a:r>
            <a:endParaRPr lang="en-US" sz="1200" dirty="0"/>
          </a:p>
          <a:p>
            <a:r>
              <a:rPr lang="en-US" sz="1200" dirty="0"/>
              <a:t>Assoc. Prof. Christophe </a:t>
            </a:r>
            <a:r>
              <a:rPr lang="en-US" sz="1200" dirty="0" err="1"/>
              <a:t>Rosty</a:t>
            </a:r>
            <a:endParaRPr lang="en-US" sz="1200" dirty="0"/>
          </a:p>
          <a:p>
            <a:r>
              <a:rPr lang="en-US" sz="1200" dirty="0" err="1"/>
              <a:t>Dr</a:t>
            </a:r>
            <a:r>
              <a:rPr lang="en-US" sz="1200" dirty="0"/>
              <a:t> Harindra </a:t>
            </a:r>
            <a:r>
              <a:rPr lang="en-US" sz="1200" dirty="0" err="1"/>
              <a:t>Jayasekara</a:t>
            </a:r>
            <a:endParaRPr lang="en-US" sz="1200" dirty="0"/>
          </a:p>
          <a:p>
            <a:r>
              <a:rPr lang="en-US" sz="1200" dirty="0"/>
              <a:t>Neil O’Callaghan</a:t>
            </a:r>
          </a:p>
          <a:p>
            <a:r>
              <a:rPr lang="en-US" sz="1200" dirty="0"/>
              <a:t>Susan Preston</a:t>
            </a:r>
          </a:p>
          <a:p>
            <a:r>
              <a:rPr lang="en-US" sz="1200" dirty="0"/>
              <a:t>Marie </a:t>
            </a:r>
            <a:r>
              <a:rPr lang="en-US" sz="1200" dirty="0" err="1"/>
              <a:t>Lorans</a:t>
            </a:r>
            <a:endParaRPr lang="en-US" sz="1200" dirty="0"/>
          </a:p>
          <a:p>
            <a:endParaRPr lang="en-US" sz="1200" dirty="0"/>
          </a:p>
          <a:p>
            <a:pPr marL="0" indent="0">
              <a:buNone/>
            </a:pPr>
            <a:r>
              <a:rPr lang="en-US" sz="1200" dirty="0"/>
              <a:t>Melbourne Bioinformatics</a:t>
            </a:r>
          </a:p>
          <a:p>
            <a:r>
              <a:rPr lang="en-US" sz="1200" dirty="0" err="1"/>
              <a:t>Dr</a:t>
            </a:r>
            <a:r>
              <a:rPr lang="en-US" sz="1200" dirty="0"/>
              <a:t> Khalid Mahmood</a:t>
            </a:r>
          </a:p>
          <a:p>
            <a:r>
              <a:rPr lang="en-US" sz="1200" dirty="0"/>
              <a:t>Assoc. Prof. Daniel </a:t>
            </a:r>
            <a:r>
              <a:rPr lang="en-US" sz="1200" dirty="0" smtClean="0"/>
              <a:t>Park</a:t>
            </a:r>
          </a:p>
          <a:p>
            <a:r>
              <a:rPr lang="en-US" sz="1200" dirty="0" err="1" smtClean="0"/>
              <a:t>Dr</a:t>
            </a:r>
            <a:r>
              <a:rPr lang="en-US" sz="1200" dirty="0" smtClean="0"/>
              <a:t> Michael Kuiper</a:t>
            </a:r>
            <a:endParaRPr lang="en-US" sz="1200" dirty="0"/>
          </a:p>
          <a:p>
            <a:endParaRPr lang="en-US" sz="1200" dirty="0"/>
          </a:p>
          <a:p>
            <a:pPr marL="0" indent="0">
              <a:buNone/>
            </a:pPr>
            <a:r>
              <a:rPr lang="en-US" sz="1200" dirty="0"/>
              <a:t>Genetic Epidemiology Laboratory, </a:t>
            </a:r>
            <a:r>
              <a:rPr lang="en-US" sz="1200" dirty="0" err="1"/>
              <a:t>UoM</a:t>
            </a:r>
            <a:endParaRPr lang="en-US" sz="1200" dirty="0"/>
          </a:p>
          <a:p>
            <a:r>
              <a:rPr lang="en-US" sz="1200" dirty="0"/>
              <a:t>Prof. Melissa Southey</a:t>
            </a:r>
          </a:p>
          <a:p>
            <a:r>
              <a:rPr lang="en-US" sz="1200" dirty="0" err="1"/>
              <a:t>Dr</a:t>
            </a:r>
            <a:r>
              <a:rPr lang="en-US" sz="1200" dirty="0"/>
              <a:t> Eric </a:t>
            </a:r>
            <a:r>
              <a:rPr lang="en-US" sz="1200" dirty="0" err="1"/>
              <a:t>Joo</a:t>
            </a:r>
            <a:endParaRPr lang="en-US" sz="1200" dirty="0"/>
          </a:p>
          <a:p>
            <a:r>
              <a:rPr lang="en-US" sz="1200" dirty="0" err="1"/>
              <a:t>Dr</a:t>
            </a:r>
            <a:r>
              <a:rPr lang="en-US" sz="1200" dirty="0"/>
              <a:t> Ming Wong</a:t>
            </a:r>
          </a:p>
          <a:p>
            <a:endParaRPr lang="en-US" sz="1200" dirty="0"/>
          </a:p>
          <a:p>
            <a:pPr marL="0" indent="0">
              <a:buNone/>
            </a:pPr>
            <a:r>
              <a:rPr lang="en-US" sz="1200" dirty="0"/>
              <a:t>Royal Melbourne Hospital</a:t>
            </a:r>
          </a:p>
          <a:p>
            <a:r>
              <a:rPr lang="en-US" sz="1200" dirty="0"/>
              <a:t>Prof. Ingrid </a:t>
            </a:r>
            <a:r>
              <a:rPr lang="en-US" sz="1200" dirty="0" err="1"/>
              <a:t>Winship</a:t>
            </a:r>
            <a:endParaRPr lang="en-US" sz="1200" dirty="0"/>
          </a:p>
          <a:p>
            <a:r>
              <a:rPr lang="en-US" sz="1200" dirty="0"/>
              <a:t>Prof. Finlay </a:t>
            </a:r>
            <a:r>
              <a:rPr lang="en-US" sz="1200" dirty="0" err="1" smtClean="0"/>
              <a:t>Macrae</a:t>
            </a:r>
            <a:endParaRPr lang="en-US" sz="1200" dirty="0"/>
          </a:p>
          <a:p>
            <a:endParaRPr lang="en-US" sz="1200" dirty="0"/>
          </a:p>
          <a:p>
            <a:endParaRPr lang="en-US" sz="1200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200" dirty="0"/>
              <a:t>Centre for Epidemiology &amp; Biostatistics, </a:t>
            </a:r>
            <a:r>
              <a:rPr lang="en-US" sz="1200" dirty="0" err="1"/>
              <a:t>UoM</a:t>
            </a:r>
            <a:endParaRPr lang="en-US" sz="1200" dirty="0"/>
          </a:p>
          <a:p>
            <a:r>
              <a:rPr lang="en-US" sz="1200" dirty="0"/>
              <a:t>Prof. Mark Jenkins</a:t>
            </a:r>
          </a:p>
          <a:p>
            <a:r>
              <a:rPr lang="en-US" sz="1200" dirty="0"/>
              <a:t>Prof. John Hopper</a:t>
            </a:r>
          </a:p>
          <a:p>
            <a:r>
              <a:rPr lang="en-US" sz="1200" dirty="0" err="1"/>
              <a:t>Dr</a:t>
            </a:r>
            <a:r>
              <a:rPr lang="en-US" sz="1200" dirty="0"/>
              <a:t> Aung </a:t>
            </a:r>
            <a:r>
              <a:rPr lang="en-US" sz="1200" dirty="0" err="1"/>
              <a:t>Ko</a:t>
            </a:r>
            <a:r>
              <a:rPr lang="en-US" sz="1200" dirty="0"/>
              <a:t> Win</a:t>
            </a:r>
          </a:p>
          <a:p>
            <a:endParaRPr lang="en-US" sz="1200" dirty="0"/>
          </a:p>
          <a:p>
            <a:pPr marL="0" indent="0">
              <a:buNone/>
            </a:pPr>
            <a:r>
              <a:rPr lang="en-US" sz="1200" dirty="0"/>
              <a:t>Cancer Council Victoria (MCCS)</a:t>
            </a:r>
          </a:p>
          <a:p>
            <a:r>
              <a:rPr lang="en-US" sz="1200" dirty="0"/>
              <a:t>Prof. Graham Giles</a:t>
            </a:r>
          </a:p>
          <a:p>
            <a:r>
              <a:rPr lang="en-US" sz="1200" dirty="0"/>
              <a:t>Assoc. Prof Roger Milne </a:t>
            </a:r>
          </a:p>
          <a:p>
            <a:r>
              <a:rPr lang="en-US" sz="1200" dirty="0"/>
              <a:t>Prof. Dallas English</a:t>
            </a:r>
          </a:p>
          <a:p>
            <a:endParaRPr lang="en-US" sz="1200" dirty="0"/>
          </a:p>
          <a:p>
            <a:pPr marL="0" indent="0">
              <a:buNone/>
            </a:pPr>
            <a:r>
              <a:rPr lang="en-US" sz="1200" dirty="0"/>
              <a:t>Molecular Epidemiology Laboratory, QIMR</a:t>
            </a:r>
          </a:p>
          <a:p>
            <a:r>
              <a:rPr lang="en-US" sz="1200" dirty="0"/>
              <a:t>Assoc. Prof. Amanda </a:t>
            </a:r>
            <a:r>
              <a:rPr lang="en-US" sz="1200" dirty="0" err="1"/>
              <a:t>Spurdle</a:t>
            </a:r>
            <a:r>
              <a:rPr lang="en-US" sz="1200" dirty="0"/>
              <a:t> </a:t>
            </a:r>
          </a:p>
          <a:p>
            <a:r>
              <a:rPr lang="en-US" sz="1200" dirty="0"/>
              <a:t>Rhiannon Walters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Australasian Colorectal Cancer Family Registry </a:t>
            </a:r>
            <a:r>
              <a:rPr lang="en-US" sz="1200" dirty="0" smtClean="0"/>
              <a:t>(ACCFR)</a:t>
            </a:r>
            <a:endParaRPr lang="en-US" sz="120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Australian National Endometrial Cancer Study (ANECS) 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Lynch Syndrome Australia (</a:t>
            </a:r>
            <a:r>
              <a:rPr lang="en-US" sz="1200" dirty="0" smtClean="0">
                <a:hlinkClick r:id="rId2"/>
              </a:rPr>
              <a:t>www.lynchsyndrome.org.au)</a:t>
            </a:r>
            <a:endParaRPr lang="en-US" sz="1200" dirty="0" smtClean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National Health and Medical Research </a:t>
            </a:r>
            <a:r>
              <a:rPr lang="en-US" sz="1200" dirty="0" smtClean="0"/>
              <a:t>Council, Australia (NHMRC), </a:t>
            </a:r>
            <a:r>
              <a:rPr lang="is-IS" sz="1200" dirty="0" smtClean="0"/>
              <a:t>APP1125269.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2572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11872" y="481296"/>
            <a:ext cx="8564137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MMR deficient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CRC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7121030"/>
              </p:ext>
            </p:extLst>
          </p:nvPr>
        </p:nvGraphicFramePr>
        <p:xfrm>
          <a:off x="477520" y="1671344"/>
          <a:ext cx="4511039" cy="4217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22416"/>
              </p:ext>
            </p:extLst>
          </p:nvPr>
        </p:nvGraphicFramePr>
        <p:xfrm>
          <a:off x="4216400" y="1741321"/>
          <a:ext cx="5367046" cy="4100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362665" y="5959025"/>
            <a:ext cx="241867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2060"/>
                </a:solidFill>
              </a:rPr>
              <a:t>Colon Cancer </a:t>
            </a:r>
            <a:r>
              <a:rPr lang="en-US" sz="1400">
                <a:solidFill>
                  <a:srgbClr val="002060"/>
                </a:solidFill>
              </a:rPr>
              <a:t>Family </a:t>
            </a:r>
            <a:r>
              <a:rPr lang="en-US" sz="1400" smtClean="0">
                <a:solidFill>
                  <a:srgbClr val="002060"/>
                </a:solidFill>
              </a:rPr>
              <a:t>Registry</a:t>
            </a:r>
            <a:endParaRPr lang="en-US" sz="1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44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Aim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Investigate whole </a:t>
            </a:r>
            <a:r>
              <a:rPr lang="en-US" dirty="0"/>
              <a:t>genome sequencing (WGS) </a:t>
            </a:r>
            <a:r>
              <a:rPr lang="en-US" dirty="0" smtClean="0"/>
              <a:t>for identifying </a:t>
            </a:r>
            <a:r>
              <a:rPr lang="en-US" dirty="0"/>
              <a:t>novel germline </a:t>
            </a:r>
            <a:r>
              <a:rPr lang="en-US" dirty="0" smtClean="0"/>
              <a:t>causes of </a:t>
            </a:r>
            <a:r>
              <a:rPr lang="en-US" dirty="0" err="1"/>
              <a:t>tumour</a:t>
            </a:r>
            <a:r>
              <a:rPr lang="en-US" dirty="0"/>
              <a:t> </a:t>
            </a:r>
            <a:r>
              <a:rPr lang="en-US" dirty="0" smtClean="0"/>
              <a:t>MMR-deficiency.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Causes considered:</a:t>
            </a:r>
          </a:p>
          <a:p>
            <a:r>
              <a:rPr lang="en-US" dirty="0" smtClean="0"/>
              <a:t>Single nucleotide variants (SNVs)</a:t>
            </a:r>
          </a:p>
          <a:p>
            <a:r>
              <a:rPr lang="en-US" dirty="0" smtClean="0"/>
              <a:t>Short insertions and deletions (INDELS)</a:t>
            </a:r>
          </a:p>
          <a:p>
            <a:r>
              <a:rPr lang="en-US" dirty="0" smtClean="0"/>
              <a:t>Structural variants (SVs)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4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Methods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smtClean="0"/>
              <a:t>WGS for 16 suspected Lynch syndrome patients and 2 positive controls.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Group included 2 relative pairs.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Selection </a:t>
            </a:r>
            <a:r>
              <a:rPr lang="en-US" dirty="0" smtClean="0"/>
              <a:t>criteria:</a:t>
            </a:r>
            <a:endParaRPr lang="en-US" dirty="0"/>
          </a:p>
          <a:p>
            <a:r>
              <a:rPr lang="en-US" dirty="0"/>
              <a:t>MMR deficient </a:t>
            </a:r>
            <a:r>
              <a:rPr lang="en-US" dirty="0" err="1"/>
              <a:t>tumour</a:t>
            </a:r>
            <a:r>
              <a:rPr lang="en-US" dirty="0"/>
              <a:t> (MMR IHC and MSI-H)</a:t>
            </a:r>
          </a:p>
          <a:p>
            <a:r>
              <a:rPr lang="en-US" dirty="0"/>
              <a:t>Family history of CRC and/or young age at diagnosis.</a:t>
            </a:r>
          </a:p>
          <a:p>
            <a:r>
              <a:rPr lang="en-US" dirty="0"/>
              <a:t>Negative for </a:t>
            </a:r>
            <a:r>
              <a:rPr lang="en-US" i="1" dirty="0"/>
              <a:t>MLH1</a:t>
            </a:r>
            <a:r>
              <a:rPr lang="en-US" dirty="0"/>
              <a:t> promoter methylation.</a:t>
            </a:r>
          </a:p>
          <a:p>
            <a:r>
              <a:rPr lang="en-US" dirty="0"/>
              <a:t>No identified MMR gene germline mutation.</a:t>
            </a:r>
          </a:p>
          <a:p>
            <a:r>
              <a:rPr lang="en-US" dirty="0" smtClean="0"/>
              <a:t>No double somatic mutation in </a:t>
            </a:r>
            <a:r>
              <a:rPr lang="en-US" dirty="0" err="1" smtClean="0"/>
              <a:t>tumour</a:t>
            </a:r>
            <a:r>
              <a:rPr lang="en-US" dirty="0" smtClean="0"/>
              <a:t>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Positive controls:</a:t>
            </a:r>
          </a:p>
          <a:p>
            <a:pPr marL="514350" indent="-514350">
              <a:buFont typeface="+mj-lt"/>
              <a:buAutoNum type="arabicPeriod"/>
            </a:pPr>
            <a:r>
              <a:rPr lang="en-US" i="1" dirty="0"/>
              <a:t>MSH2</a:t>
            </a:r>
            <a:r>
              <a:rPr lang="en-US" dirty="0"/>
              <a:t> deletion exon 6 identified by MLPA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Intronic</a:t>
            </a:r>
            <a:r>
              <a:rPr lang="en-US" dirty="0"/>
              <a:t> splice site </a:t>
            </a:r>
            <a:r>
              <a:rPr lang="en-US" i="1" dirty="0"/>
              <a:t>MSH2</a:t>
            </a:r>
            <a:r>
              <a:rPr lang="en-US" dirty="0"/>
              <a:t> mutation (</a:t>
            </a:r>
            <a:r>
              <a:rPr lang="en-US" dirty="0" err="1"/>
              <a:t>Clendenning</a:t>
            </a:r>
            <a:r>
              <a:rPr lang="en-US" dirty="0"/>
              <a:t> et al, 2011).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431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Methods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SNVs and INDELs were called using </a:t>
            </a:r>
            <a:r>
              <a:rPr lang="en-US" dirty="0"/>
              <a:t>the GATK Best Practices </a:t>
            </a:r>
            <a:r>
              <a:rPr lang="en-US" dirty="0" smtClean="0"/>
              <a:t>Pipeline.</a:t>
            </a:r>
          </a:p>
          <a:p>
            <a:pPr marL="914400" lvl="2" indent="0">
              <a:buNone/>
            </a:pPr>
            <a:endParaRPr lang="en-US" dirty="0" smtClean="0"/>
          </a:p>
          <a:p>
            <a:r>
              <a:rPr lang="en-US" dirty="0" smtClean="0"/>
              <a:t>SVs were </a:t>
            </a:r>
            <a:r>
              <a:rPr lang="en-US" dirty="0"/>
              <a:t>called by </a:t>
            </a:r>
            <a:r>
              <a:rPr lang="en-US" dirty="0" smtClean="0"/>
              <a:t>DELLY, LUMPY, Socrates, and GRIDSS.</a:t>
            </a:r>
          </a:p>
          <a:p>
            <a:pPr marL="914400" lvl="2" indent="0">
              <a:buNone/>
            </a:pPr>
            <a:endParaRPr lang="en-US" dirty="0" smtClean="0"/>
          </a:p>
          <a:p>
            <a:r>
              <a:rPr lang="en-US" dirty="0" smtClean="0"/>
              <a:t>Variants filtered to those intersecting 4 tiers of genes: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MMR genes (MLH1, MSH2, MSH6, PMS2, EPCAM</a:t>
            </a:r>
            <a:r>
              <a:rPr lang="en-US" dirty="0" smtClean="0"/>
              <a:t>).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MMR-related genes from literature (MUTYH</a:t>
            </a:r>
            <a:r>
              <a:rPr lang="en-US" dirty="0"/>
              <a:t>, POLE, POLD1, MSH3, MLH3, EXO1</a:t>
            </a:r>
            <a:r>
              <a:rPr lang="en-US" dirty="0" smtClean="0"/>
              <a:t>).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DNA repair genes from literature.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G</a:t>
            </a:r>
            <a:r>
              <a:rPr lang="en-US" dirty="0" smtClean="0"/>
              <a:t>enes </a:t>
            </a:r>
            <a:r>
              <a:rPr lang="en-US" dirty="0"/>
              <a:t>with any rare loss of function variant </a:t>
            </a:r>
            <a:r>
              <a:rPr lang="en-US" dirty="0" smtClean="0"/>
              <a:t>identified.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192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SNVs and INDELs summary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 rot="10800000">
            <a:off x="1051560" y="2042160"/>
            <a:ext cx="7040880" cy="3403600"/>
            <a:chOff x="457200" y="2082800"/>
            <a:chExt cx="8554720" cy="4023360"/>
          </a:xfrm>
        </p:grpSpPr>
        <p:sp>
          <p:nvSpPr>
            <p:cNvPr id="4" name="Triangle 3"/>
            <p:cNvSpPr/>
            <p:nvPr/>
          </p:nvSpPr>
          <p:spPr>
            <a:xfrm>
              <a:off x="457200" y="2103120"/>
              <a:ext cx="8554720" cy="4003040"/>
            </a:xfrm>
            <a:prstGeom prst="triangle">
              <a:avLst>
                <a:gd name="adj" fmla="val 49668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Triangle 6"/>
            <p:cNvSpPr/>
            <p:nvPr/>
          </p:nvSpPr>
          <p:spPr>
            <a:xfrm>
              <a:off x="3157220" y="2092960"/>
              <a:ext cx="3091180" cy="1454502"/>
            </a:xfrm>
            <a:prstGeom prst="triangle">
              <a:avLst>
                <a:gd name="adj" fmla="val 49668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/>
            <p:cNvSpPr/>
            <p:nvPr/>
          </p:nvSpPr>
          <p:spPr>
            <a:xfrm>
              <a:off x="4165600" y="2082800"/>
              <a:ext cx="1076960" cy="508000"/>
            </a:xfrm>
            <a:prstGeom prst="triangle">
              <a:avLst>
                <a:gd name="adj" fmla="val 49668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3878422" y="2525078"/>
            <a:ext cx="1773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12.7 million total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613925" y="4206715"/>
            <a:ext cx="1916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9631</a:t>
            </a:r>
            <a:r>
              <a:rPr lang="en-US" dirty="0"/>
              <a:t> </a:t>
            </a:r>
            <a:r>
              <a:rPr lang="en-US" smtClean="0"/>
              <a:t>filtered </a:t>
            </a:r>
            <a:r>
              <a:rPr lang="en-US" dirty="0" smtClean="0"/>
              <a:t>to tiers 1-3 genes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436352" y="1321685"/>
            <a:ext cx="2596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SNVs and INDELs called</a:t>
            </a:r>
          </a:p>
          <a:p>
            <a:pPr algn="ctr"/>
            <a:r>
              <a:rPr lang="en-US" dirty="0" smtClean="0"/>
              <a:t>across 18 whole genomes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586149" y="5428571"/>
            <a:ext cx="21923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88 filtered to coding regions of tiers </a:t>
            </a:r>
            <a:r>
              <a:rPr lang="en-US" smtClean="0"/>
              <a:t>1-3 genes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0584" y="3397824"/>
            <a:ext cx="2105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1094 LOF variants,</a:t>
            </a:r>
          </a:p>
          <a:p>
            <a:pPr algn="ctr"/>
            <a:r>
              <a:rPr lang="en-US" dirty="0" smtClean="0"/>
              <a:t>0 found in tiers 1-3 genes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189670" y="4030558"/>
            <a:ext cx="2824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81.4% </a:t>
            </a:r>
            <a:r>
              <a:rPr lang="en-US" dirty="0" err="1" smtClean="0"/>
              <a:t>intronic</a:t>
            </a:r>
            <a:r>
              <a:rPr lang="en-US" dirty="0" smtClean="0"/>
              <a:t>,</a:t>
            </a:r>
          </a:p>
          <a:p>
            <a:pPr algn="ctr"/>
            <a:r>
              <a:rPr lang="en-US" dirty="0"/>
              <a:t>c</a:t>
            </a:r>
            <a:r>
              <a:rPr lang="en-US" dirty="0" smtClean="0"/>
              <a:t>ontrol splice site variant detected but not predicted pathogenic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5405120" y="4529880"/>
            <a:ext cx="8432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4" idx="3"/>
          </p:cNvCxnSpPr>
          <p:nvPr/>
        </p:nvCxnSpPr>
        <p:spPr>
          <a:xfrm>
            <a:off x="2275840" y="3859489"/>
            <a:ext cx="9042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03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SVs summary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5793413"/>
              </p:ext>
            </p:extLst>
          </p:nvPr>
        </p:nvGraphicFramePr>
        <p:xfrm>
          <a:off x="-223520" y="1864360"/>
          <a:ext cx="5374640" cy="3804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046481" y="5469671"/>
            <a:ext cx="3047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SVs intersecting tier 1-3 genes, called by at most N tools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815840" y="1864360"/>
            <a:ext cx="36779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4 tools called:</a:t>
            </a:r>
          </a:p>
          <a:p>
            <a:pPr marL="285750" lvl="1" indent="-285750">
              <a:buFont typeface="Arial" charset="0"/>
              <a:buChar char="•"/>
            </a:pPr>
            <a:r>
              <a:rPr lang="en-US" dirty="0"/>
              <a:t>9.5 Mb inversion affecting exons 1-7 of </a:t>
            </a:r>
            <a:r>
              <a:rPr lang="en-US" i="1" dirty="0"/>
              <a:t>MSH2 </a:t>
            </a:r>
            <a:r>
              <a:rPr lang="en-US" dirty="0"/>
              <a:t>in mother-daughter pair (validated</a:t>
            </a:r>
            <a:r>
              <a:rPr lang="en-US" dirty="0" smtClean="0"/>
              <a:t>).</a:t>
            </a:r>
          </a:p>
          <a:p>
            <a:pPr marL="285750" lvl="1" indent="-285750">
              <a:buFont typeface="Arial" charset="0"/>
              <a:buChar char="•"/>
            </a:pPr>
            <a:r>
              <a:rPr lang="is-IS" dirty="0"/>
              <a:t>1927 base deletion of exon 6 in woman with endometrial cancer (positive control</a:t>
            </a:r>
            <a:r>
              <a:rPr lang="is-IS" dirty="0" smtClean="0"/>
              <a:t>).</a:t>
            </a:r>
          </a:p>
          <a:p>
            <a:pPr marL="285750" lvl="1" indent="-285750">
              <a:buFont typeface="Arial" charset="0"/>
              <a:buChar char="•"/>
            </a:pPr>
            <a:r>
              <a:rPr lang="is-IS" dirty="0" smtClean="0"/>
              <a:t>2 other variants which may be artefacts.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343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Highlighted germline variants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graphicFrame>
        <p:nvGraphicFramePr>
          <p:cNvPr id="7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9487221"/>
              </p:ext>
            </p:extLst>
          </p:nvPr>
        </p:nvGraphicFramePr>
        <p:xfrm>
          <a:off x="530841" y="2891157"/>
          <a:ext cx="8257560" cy="1606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000"/>
                <a:gridCol w="369021"/>
                <a:gridCol w="669898"/>
                <a:gridCol w="1524000"/>
                <a:gridCol w="538480"/>
                <a:gridCol w="518160"/>
                <a:gridCol w="853440"/>
                <a:gridCol w="396240"/>
                <a:gridCol w="1463040"/>
                <a:gridCol w="508000"/>
                <a:gridCol w="487680"/>
                <a:gridCol w="609601"/>
              </a:tblGrid>
              <a:tr h="351559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</a:rPr>
                        <a:t>ID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</a:rPr>
                        <a:t>Age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</a:rPr>
                        <a:t>Cancer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</a:rPr>
                        <a:t>MMR</a:t>
                      </a:r>
                      <a:r>
                        <a:rPr lang="en-AU" sz="1100" baseline="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</a:rPr>
                        <a:t> IHC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1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</a:rPr>
                        <a:t>MSI</a:t>
                      </a:r>
                      <a:endParaRPr lang="en-AU" sz="1100" dirty="0" smtClean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</a:rPr>
                        <a:t>Gene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</a:rPr>
                        <a:t>Fam</a:t>
                      </a:r>
                      <a:r>
                        <a:rPr lang="en-AU" sz="1100" baseline="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</a:rPr>
                        <a:t> History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Tier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Germline Variant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CADD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1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</a:rPr>
                        <a:t>REVEL</a:t>
                      </a:r>
                      <a:endParaRPr lang="en-AU" sz="1100" dirty="0" smtClean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1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</a:rPr>
                        <a:t>ExAC</a:t>
                      </a:r>
                      <a:endParaRPr lang="en-AU" sz="1100" dirty="0" smtClean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</a:tr>
              <a:tr h="35155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>
                          <a:effectLst/>
                        </a:rPr>
                        <a:t>9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>
                          <a:effectLst/>
                        </a:rPr>
                        <a:t>47</a:t>
                      </a:r>
                      <a:endParaRPr lang="en-AU" sz="11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>
                          <a:effectLst/>
                        </a:rPr>
                        <a:t> CRC</a:t>
                      </a:r>
                      <a:endParaRPr lang="en-AU" sz="11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>
                          <a:effectLst/>
                        </a:rPr>
                        <a:t>MSH2/MSH6 loss 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>
                          <a:effectLst/>
                        </a:rPr>
                        <a:t>MSI-H 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>
                          <a:effectLst/>
                        </a:rPr>
                        <a:t>MSH2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CRC FDR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2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kern="1200" dirty="0" smtClean="0">
                          <a:effectLst/>
                        </a:rPr>
                        <a:t>POLE p.Arg680Cys</a:t>
                      </a:r>
                      <a:endParaRPr lang="en-AU" sz="8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solidFill>
                      <a:srgbClr val="D0D8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34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0.638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Arial" panose="020B0604020202020204" pitchFamily="34" charset="0"/>
                        </a:rPr>
                        <a:t>8.7E-6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</a:tr>
              <a:tr h="55158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11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>
                          <a:effectLst/>
                        </a:rPr>
                        <a:t>40</a:t>
                      </a:r>
                      <a:endParaRPr lang="en-AU" sz="11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>
                          <a:effectLst/>
                        </a:rPr>
                        <a:t>CRC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>
                          <a:effectLst/>
                        </a:rPr>
                        <a:t>breast </a:t>
                      </a:r>
                      <a:endParaRPr lang="en-AU" sz="11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>
                          <a:effectLst/>
                        </a:rPr>
                        <a:t> MSH2/MSH6 loss (CRC)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>
                          <a:effectLst/>
                        </a:rPr>
                        <a:t>NT 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>
                          <a:effectLst/>
                        </a:rPr>
                        <a:t>MSH2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CRC FDR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1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MSH2 inversion ex1-7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solidFill>
                      <a:srgbClr val="EAEE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</a:tr>
              <a:tr h="35155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12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>
                          <a:effectLst/>
                        </a:rPr>
                        <a:t>35</a:t>
                      </a:r>
                      <a:endParaRPr lang="en-AU" sz="11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>
                          <a:effectLst/>
                        </a:rPr>
                        <a:t>CRC </a:t>
                      </a:r>
                      <a:endParaRPr lang="en-AU" sz="11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>
                          <a:effectLst/>
                        </a:rPr>
                        <a:t>MSH2/MSH6 loss 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>
                          <a:effectLst/>
                        </a:rPr>
                        <a:t>MSI-H 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>
                          <a:effectLst/>
                        </a:rPr>
                        <a:t>MSH2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CRC FDR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AU" sz="1100" dirty="0" smtClean="0">
                          <a:effectLst/>
                        </a:rPr>
                        <a:t>1</a:t>
                      </a: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100" dirty="0" smtClean="0">
                          <a:effectLst/>
                        </a:rPr>
                        <a:t>MSH2 inversion ex1-7</a:t>
                      </a:r>
                      <a:endParaRPr lang="en-AU" sz="1100" dirty="0" smtClean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>
                    <a:solidFill>
                      <a:srgbClr val="D0D8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1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10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AU" sz="11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3500" marR="63500" marT="63500" marB="63500" anchor="ctr"/>
                </a:tc>
              </a:tr>
            </a:tbl>
          </a:graphicData>
        </a:graphic>
      </p:graphicFrame>
      <p:sp>
        <p:nvSpPr>
          <p:cNvPr id="8" name="Left Brace 7"/>
          <p:cNvSpPr/>
          <p:nvPr/>
        </p:nvSpPr>
        <p:spPr>
          <a:xfrm>
            <a:off x="281921" y="3603886"/>
            <a:ext cx="248920" cy="883920"/>
          </a:xfrm>
          <a:prstGeom prst="leftBrac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16200000">
            <a:off x="-111716" y="3922735"/>
            <a:ext cx="6270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relatives</a:t>
            </a:r>
            <a:endParaRPr lang="en-US" sz="1000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4948537"/>
            <a:ext cx="6472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9.5 Mb MSH2 </a:t>
            </a:r>
            <a:r>
              <a:rPr lang="en-US" sz="1400" dirty="0"/>
              <a:t>inversion reported in: Wagner </a:t>
            </a:r>
            <a:r>
              <a:rPr lang="en-US" sz="1400" i="1" dirty="0"/>
              <a:t>et al</a:t>
            </a:r>
            <a:r>
              <a:rPr lang="en-US" sz="1400" dirty="0"/>
              <a:t>, </a:t>
            </a:r>
            <a:r>
              <a:rPr lang="en-US" sz="1400" i="1" dirty="0" smtClean="0"/>
              <a:t>Genes </a:t>
            </a:r>
            <a:r>
              <a:rPr lang="en-US" sz="1400" i="1" dirty="0"/>
              <a:t>Chromosomes Cancer</a:t>
            </a:r>
            <a:r>
              <a:rPr lang="en-US" sz="1400" dirty="0"/>
              <a:t> </a:t>
            </a:r>
            <a:r>
              <a:rPr lang="en-US" sz="1400" dirty="0" smtClean="0"/>
              <a:t>(</a:t>
            </a:r>
            <a:r>
              <a:rPr lang="en-US" sz="1400" dirty="0"/>
              <a:t>2002</a:t>
            </a:r>
            <a:r>
              <a:rPr lang="en-US" sz="1400" dirty="0" smtClean="0"/>
              <a:t>).</a:t>
            </a:r>
          </a:p>
          <a:p>
            <a:r>
              <a:rPr lang="en-US" sz="1400" dirty="0" smtClean="0"/>
              <a:t>See also </a:t>
            </a:r>
            <a:r>
              <a:rPr lang="en-US" sz="1400" dirty="0" err="1" smtClean="0"/>
              <a:t>Rhees</a:t>
            </a:r>
            <a:r>
              <a:rPr lang="en-US" sz="1400" dirty="0" smtClean="0"/>
              <a:t> </a:t>
            </a:r>
            <a:r>
              <a:rPr lang="en-US" sz="1400" i="1" dirty="0" smtClean="0"/>
              <a:t>et al</a:t>
            </a:r>
            <a:r>
              <a:rPr lang="en-US" sz="1400" dirty="0" smtClean="0"/>
              <a:t>, </a:t>
            </a:r>
            <a:r>
              <a:rPr lang="en-US" sz="1400" i="1" dirty="0" smtClean="0"/>
              <a:t>Fam Cancer </a:t>
            </a:r>
            <a:r>
              <a:rPr lang="en-US" sz="1400" dirty="0" smtClean="0"/>
              <a:t>(2014), and </a:t>
            </a:r>
            <a:r>
              <a:rPr lang="en-US" sz="1400" dirty="0" err="1" smtClean="0"/>
              <a:t>Mork</a:t>
            </a:r>
            <a:r>
              <a:rPr lang="en-US" sz="1400" dirty="0" smtClean="0"/>
              <a:t> </a:t>
            </a:r>
            <a:r>
              <a:rPr lang="en-US" sz="1400" i="1" dirty="0" smtClean="0"/>
              <a:t>et al</a:t>
            </a:r>
            <a:r>
              <a:rPr lang="en-US" sz="1400" dirty="0" smtClean="0"/>
              <a:t>, </a:t>
            </a:r>
            <a:r>
              <a:rPr lang="en-US" sz="1400" i="1" dirty="0" smtClean="0"/>
              <a:t>Fam Cancer </a:t>
            </a:r>
            <a:r>
              <a:rPr lang="en-US" sz="1400" dirty="0" smtClean="0"/>
              <a:t>(2017).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08492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sosceles Triangle 15"/>
          <p:cNvSpPr/>
          <p:nvPr/>
        </p:nvSpPr>
        <p:spPr>
          <a:xfrm rot="10800000">
            <a:off x="0" y="0"/>
            <a:ext cx="9144000" cy="481295"/>
          </a:xfrm>
          <a:custGeom>
            <a:avLst/>
            <a:gdLst/>
            <a:ahLst/>
            <a:cxnLst/>
            <a:rect l="l" t="t" r="r" b="b"/>
            <a:pathLst>
              <a:path w="9144000" h="1118088">
                <a:moveTo>
                  <a:pt x="9144000" y="1118088"/>
                </a:moveTo>
                <a:lnTo>
                  <a:pt x="0" y="1118088"/>
                </a:lnTo>
                <a:lnTo>
                  <a:pt x="0" y="758088"/>
                </a:lnTo>
                <a:lnTo>
                  <a:pt x="5864555" y="758088"/>
                </a:lnTo>
                <a:lnTo>
                  <a:pt x="7216289" y="0"/>
                </a:lnTo>
                <a:lnTo>
                  <a:pt x="8568022" y="758088"/>
                </a:lnTo>
                <a:lnTo>
                  <a:pt x="9144000" y="758088"/>
                </a:lnTo>
                <a:close/>
              </a:path>
            </a:pathLst>
          </a:custGeom>
          <a:gradFill flip="none" rotWithShape="1">
            <a:gsLst>
              <a:gs pos="0">
                <a:srgbClr val="F7901E"/>
              </a:gs>
              <a:gs pos="100000">
                <a:srgbClr val="E82C2E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9.5  Mb inversion exons 1-7 of 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</a:rPr>
              <a:t>MSH2</a:t>
            </a:r>
            <a:endParaRPr lang="en-US" i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760" y="5506402"/>
            <a:ext cx="7132320" cy="51931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1684422" y="5055624"/>
            <a:ext cx="0" cy="40818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Left Brace 15"/>
          <p:cNvSpPr/>
          <p:nvPr/>
        </p:nvSpPr>
        <p:spPr>
          <a:xfrm rot="-5400000">
            <a:off x="5068275" y="3366475"/>
            <a:ext cx="318454" cy="5719716"/>
          </a:xfrm>
          <a:prstGeom prst="leftBrac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847778" y="6384604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MSH2</a:t>
            </a:r>
            <a:endParaRPr lang="en-US" i="1" dirty="0"/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5222239" y="5138027"/>
            <a:ext cx="1442721" cy="3744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386" y="1265404"/>
            <a:ext cx="1890487" cy="37642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931" y="1459030"/>
            <a:ext cx="1215794" cy="35280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726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9197</TotalTime>
  <Words>902</Words>
  <Application>Microsoft Macintosh PowerPoint</Application>
  <PresentationFormat>On-screen Show (4:3)</PresentationFormat>
  <Paragraphs>194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Helvetica Neue</vt:lpstr>
      <vt:lpstr>Office Theme</vt:lpstr>
      <vt:lpstr>PowerPoint Presentation</vt:lpstr>
      <vt:lpstr>MMR deficient CRC</vt:lpstr>
      <vt:lpstr>Aim</vt:lpstr>
      <vt:lpstr>Methods</vt:lpstr>
      <vt:lpstr>Methods</vt:lpstr>
      <vt:lpstr>SNVs and INDELs summary</vt:lpstr>
      <vt:lpstr>SVs summary</vt:lpstr>
      <vt:lpstr>Highlighted germline variants</vt:lpstr>
      <vt:lpstr>9.5  Mb inversion exons 1-7 of MSH2</vt:lpstr>
      <vt:lpstr>9.5  Mb inversion exons 1-7 of MSH2</vt:lpstr>
      <vt:lpstr>POLE p.Arg680Cys</vt:lpstr>
      <vt:lpstr>POLE p.Arg680Cys</vt:lpstr>
      <vt:lpstr>Conclusions</vt:lpstr>
      <vt:lpstr>Acknowledgements</vt:lpstr>
    </vt:vector>
  </TitlesOfParts>
  <Manager/>
  <Company>Chocolate Designs</Company>
  <LinksUpToDate>false</LinksUpToDate>
  <SharedDoc>false</SharedDoc>
  <HyperlinkBase/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Mara Winthorst</dc:creator>
  <cp:keywords/>
  <dc:description/>
  <cp:lastModifiedBy>Bernard James Pope</cp:lastModifiedBy>
  <cp:revision>139</cp:revision>
  <dcterms:created xsi:type="dcterms:W3CDTF">2015-10-06T01:25:06Z</dcterms:created>
  <dcterms:modified xsi:type="dcterms:W3CDTF">2017-07-06T06:16:32Z</dcterms:modified>
  <cp:category/>
</cp:coreProperties>
</file>

<file path=docProps/thumbnail.jpeg>
</file>